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handoutMasterIdLst>
    <p:handoutMasterId r:id="rId39"/>
  </p:handoutMasterIdLst>
  <p:sldIdLst>
    <p:sldId id="302" r:id="rId2"/>
    <p:sldId id="304" r:id="rId3"/>
    <p:sldId id="305" r:id="rId4"/>
    <p:sldId id="314" r:id="rId5"/>
    <p:sldId id="306" r:id="rId6"/>
    <p:sldId id="308" r:id="rId7"/>
    <p:sldId id="309" r:id="rId8"/>
    <p:sldId id="310" r:id="rId9"/>
    <p:sldId id="307" r:id="rId10"/>
    <p:sldId id="313" r:id="rId11"/>
    <p:sldId id="316" r:id="rId12"/>
    <p:sldId id="317" r:id="rId13"/>
    <p:sldId id="318" r:id="rId14"/>
    <p:sldId id="321" r:id="rId15"/>
    <p:sldId id="322" r:id="rId16"/>
    <p:sldId id="320" r:id="rId17"/>
    <p:sldId id="324" r:id="rId18"/>
    <p:sldId id="325" r:id="rId19"/>
    <p:sldId id="326" r:id="rId20"/>
    <p:sldId id="323" r:id="rId21"/>
    <p:sldId id="327" r:id="rId22"/>
    <p:sldId id="328" r:id="rId23"/>
    <p:sldId id="329" r:id="rId24"/>
    <p:sldId id="331" r:id="rId25"/>
    <p:sldId id="332" r:id="rId26"/>
    <p:sldId id="333" r:id="rId27"/>
    <p:sldId id="330" r:id="rId28"/>
    <p:sldId id="337" r:id="rId29"/>
    <p:sldId id="334" r:id="rId30"/>
    <p:sldId id="338" r:id="rId31"/>
    <p:sldId id="339" r:id="rId32"/>
    <p:sldId id="342" r:id="rId33"/>
    <p:sldId id="341" r:id="rId34"/>
    <p:sldId id="343" r:id="rId35"/>
    <p:sldId id="344" r:id="rId36"/>
    <p:sldId id="345" r:id="rId37"/>
    <p:sldId id="346" r:id="rId38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C92"/>
    <a:srgbClr val="D8D8D8"/>
    <a:srgbClr val="DCDCDC"/>
    <a:srgbClr val="D9D9D9"/>
    <a:srgbClr val="C2C2C2"/>
    <a:srgbClr val="FF0000"/>
    <a:srgbClr val="3E6EDA"/>
    <a:srgbClr val="7598E5"/>
    <a:srgbClr val="5883DF"/>
    <a:srgbClr val="8FA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80" autoAdjust="0"/>
    <p:restoredTop sz="99630" autoAdjust="0"/>
  </p:normalViewPr>
  <p:slideViewPr>
    <p:cSldViewPr>
      <p:cViewPr varScale="1">
        <p:scale>
          <a:sx n="39" d="100"/>
          <a:sy n="39" d="100"/>
        </p:scale>
        <p:origin x="-186" y="-161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32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April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April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7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45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45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April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5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April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6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7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April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April 22,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8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6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6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April 22,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7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April 22,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3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April 22,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11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7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11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April 22,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8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April 22,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6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7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April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7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7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7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50.PNG"/><Relationship Id="rId9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945" y="1475839"/>
            <a:ext cx="6529090" cy="367337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144000" y="76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  <a:endParaRPr lang="en-US" sz="3200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33490" y="5291316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Penn State AE Senior Capstone Project</a:t>
            </a:r>
          </a:p>
          <a:p>
            <a:pPr algn="ctr"/>
            <a:r>
              <a:rPr lang="en-US" sz="24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 – Construction Management Option</a:t>
            </a:r>
          </a:p>
          <a:p>
            <a:pPr algn="ctr"/>
            <a:r>
              <a:rPr lang="en-US" sz="20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Advisor: Dr. John Messner</a:t>
            </a:r>
            <a:endParaRPr lang="en-US" sz="2000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Sequencing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49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 Conditions Savings Breakdown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79511" y="1254204"/>
            <a:ext cx="9133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 Conditions  5% Savings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3910" y="1254204"/>
            <a:ext cx="47690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Cost Implications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$50,698 Total GC Savings</a:t>
            </a: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Savings Type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$45,780 in Weekly Savings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$4,917 in Monthly Savings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Non-Quantifiable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Activity Duration Reductions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Crew Mobilizations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Crew Consistency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r="13284"/>
          <a:stretch/>
        </p:blipFill>
        <p:spPr>
          <a:xfrm>
            <a:off x="21067762" y="1880913"/>
            <a:ext cx="3563456" cy="36588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6" y="2191112"/>
            <a:ext cx="5594468" cy="235281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Electrical System Redesign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3999" y="1242566"/>
            <a:ext cx="9132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Problem Identification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$1,223,400 Electrical Cost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Costly Distribution System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Redundant 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11711" r="2557" b="10973"/>
          <a:stretch/>
        </p:blipFill>
        <p:spPr>
          <a:xfrm>
            <a:off x="9978189" y="2956087"/>
            <a:ext cx="7475621" cy="36471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Electrical System Redesign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53910" y="1254204"/>
            <a:ext cx="4769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Problem Identification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$1,223,400 Electrical Cost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Costly Distribution System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Redundant 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8661" r="8277" b="5735"/>
          <a:stretch/>
        </p:blipFill>
        <p:spPr>
          <a:xfrm>
            <a:off x="4503285" y="3124200"/>
            <a:ext cx="4470319" cy="320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" r="3432" b="495"/>
          <a:stretch/>
        </p:blipFill>
        <p:spPr>
          <a:xfrm>
            <a:off x="11671902" y="1242566"/>
            <a:ext cx="14146595" cy="536795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9143999" y="1242566"/>
            <a:ext cx="2527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Original One-Line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Diagram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Electrical System Redesign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53910" y="1254204"/>
            <a:ext cx="47690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Redesign Process</a:t>
            </a: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1. Eliminate Distribution 	Panel Redundancy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2. Streamline Step-Down  	Voltage System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3. Back-Feed Data Center 	Distribution System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227" y="1981200"/>
            <a:ext cx="17868556" cy="444568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953649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Eliminate Distribution Panel Redundancy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Electrical System Redesign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53910" y="1254204"/>
            <a:ext cx="47690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Redesign Process</a:t>
            </a: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1. Eliminate Distribution 	Panel Redundancy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2. Streamline Step-Down  	Voltage System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3. Back-Feed Data Center 	Distribution System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3649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Streamline Step-Down Voltage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80" y="1851053"/>
            <a:ext cx="8403020" cy="262272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833" y="1618968"/>
            <a:ext cx="8875311" cy="468686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Electrical System Redesign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53910" y="1254204"/>
            <a:ext cx="47690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Redesign Process</a:t>
            </a: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1. Eliminate Distribution 	Panel Redundancy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2. Streamline Step-Down  	Voltage System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3. Back-Feed Data Center 	Distribution System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3649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Back-Feed Data Center Distribution System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56" y="1752600"/>
            <a:ext cx="5121067" cy="493107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238" y="2362200"/>
            <a:ext cx="7456504" cy="23813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Electrical System Redesign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306" y="1210482"/>
            <a:ext cx="7628368" cy="558343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Electrical System Redesign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3999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Combined Distribution Panel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53910" y="1254204"/>
            <a:ext cx="47690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Redesign Results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1. Combined Distribution 	Panel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2. Single Step-Down Voltage 	Distribution System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3.  Changes in Feeder Sizing 	and Distances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306" y="1186417"/>
            <a:ext cx="7628368" cy="558343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05" y="1673453"/>
            <a:ext cx="9030770" cy="50643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Electrical System Redesign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3999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Single Step-Down Voltage Distribution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53910" y="1254204"/>
            <a:ext cx="47690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Redesign Results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1. Combined Distribution 	Panel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2. Single Step-Down Voltage 	Distribution System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3.  Changes in Feeder Sizing 	and Distances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306" y="1186417"/>
            <a:ext cx="7628367" cy="558343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531" y="1673453"/>
            <a:ext cx="9021917" cy="50643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Electrical System Redesign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3999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Changes in Feeder Sizing and Distances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53910" y="1254204"/>
            <a:ext cx="47690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Redesign Results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1. Combined Distribution 	Panel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2. Single Step-Down Voltage 	Distribution System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3.  Changes in Feeder Sizing 	and Distances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306" y="1186417"/>
            <a:ext cx="7628367" cy="558343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531" y="1675935"/>
            <a:ext cx="9021917" cy="50593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829800" y="1242566"/>
            <a:ext cx="518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Project Location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Building Information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Office Size: 37,780 Sq. Feet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Pre-Fab Size: 16,380 Sq. Feet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2 Stories Above Grade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Structural Steel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Construction Logistics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Cost: $7,957,144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Duration: 11/21/11 – 10/5/12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Delivery: Design-Bid-Build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Contract Type: Lump Sum</a:t>
            </a:r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04295" y="1254204"/>
            <a:ext cx="4712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Ownership Team Information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Electric Corp.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Tutor Perini Corp.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2"/>
          <a:stretch/>
        </p:blipFill>
        <p:spPr>
          <a:xfrm>
            <a:off x="18545406" y="2795014"/>
            <a:ext cx="4771794" cy="154838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0" r="3600" b="40442"/>
          <a:stretch/>
        </p:blipFill>
        <p:spPr>
          <a:xfrm>
            <a:off x="18592800" y="4898631"/>
            <a:ext cx="6781800" cy="139685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603" y="1208783"/>
            <a:ext cx="2425597" cy="3134617"/>
          </a:xfrm>
          <a:prstGeom prst="rect">
            <a:avLst/>
          </a:prstGeom>
          <a:ln w="19050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85" y="2023651"/>
            <a:ext cx="4433385" cy="387749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25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Electrical System Redesign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49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Cost Impacts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79511" y="1254204"/>
            <a:ext cx="9133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Schedule Impacts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3910" y="1254204"/>
            <a:ext cx="4769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Constructability Concerns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David Rinehart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Ted Robertson</a:t>
            </a:r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39" y="2795498"/>
            <a:ext cx="4665412" cy="24623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770" y="1677397"/>
            <a:ext cx="8879440" cy="502425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770" y="1676476"/>
            <a:ext cx="8879440" cy="502609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LEED Implementation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495" y="1242566"/>
            <a:ext cx="91325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Project LEED Facts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A/E Instructed to Design LEED Facility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35% Additional Area – 60% of Electric Bill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48 Points Available w/ No Design Changes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Did Not Apply for LEED Building Certification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No Construction LEED Practices Implemented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53910" y="1254204"/>
            <a:ext cx="4769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Business Case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Tax Incentives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1% Certified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2.5% Silver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Contractor Reputation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0"/>
          <a:stretch/>
        </p:blipFill>
        <p:spPr>
          <a:xfrm>
            <a:off x="18406563" y="1222921"/>
            <a:ext cx="8885854" cy="5406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92" y="3510606"/>
            <a:ext cx="3161905" cy="31428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LEED Implementation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49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Construction LEED Implementation Cost Summary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0" y="1254204"/>
            <a:ext cx="4769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GBCI Fees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95605"/>
            <a:ext cx="4664680" cy="379559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44" y="1995605"/>
            <a:ext cx="8992512" cy="227159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3533"/>
          <a:stretch/>
        </p:blipFill>
        <p:spPr>
          <a:xfrm>
            <a:off x="18499688" y="1345805"/>
            <a:ext cx="8699603" cy="52565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18440400" y="5029200"/>
            <a:ext cx="1007512" cy="595183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16992600" y="3893402"/>
            <a:ext cx="1295400" cy="511781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iagonal Stripe 27"/>
          <p:cNvSpPr/>
          <p:nvPr/>
        </p:nvSpPr>
        <p:spPr>
          <a:xfrm flipH="1">
            <a:off x="18124104" y="4405182"/>
            <a:ext cx="316296" cy="1219201"/>
          </a:xfrm>
          <a:prstGeom prst="diagStrip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LEED Implementation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495" y="1242566"/>
            <a:ext cx="913250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Problem Identification</a:t>
            </a: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2 Points from LEED Silver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7/19 Optimize Energy Performance Credits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2% Energy Efficiency Increase = 1 LEED Credit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Goal – Improve Energy Efficiency by 4%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Currently No Window Shading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966" y="1955519"/>
            <a:ext cx="7883048" cy="2438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79511" y="1254204"/>
            <a:ext cx="9133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Western/Eastern Facade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LEED Implementation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49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Southeastern Corner Façade Rendering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679511" y="1254204"/>
            <a:ext cx="9133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Southwestern Corner Façade Rendering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3910" y="1254204"/>
            <a:ext cx="47690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Architectural Shade #1</a:t>
            </a: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6’ Overhang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Above Second Story Grazing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E, S, &amp; W Facades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Material: Solid Black 			Aluminum Paneling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Supports: Steel Columns 	Buried in Ground</a:t>
            </a:r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722" y="1780944"/>
            <a:ext cx="8879536" cy="431505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353" y="1780944"/>
            <a:ext cx="6792273" cy="452500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LEED Implementation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49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Southwestern Corner Façade Rendering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679511" y="1254204"/>
            <a:ext cx="9133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Southeastern Corner Façade Rendering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3910" y="1254204"/>
            <a:ext cx="47690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Architectural Shade #2</a:t>
            </a: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6’ Overhang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Above Second Story Grazing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E, S, &amp; W Facades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Material: White, Acrylic 	Translucent Glazing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Supports: Steel Columns 	Buried in Ground</a:t>
            </a:r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958" y="1733654"/>
            <a:ext cx="8867064" cy="431505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92" y="1733654"/>
            <a:ext cx="7530195" cy="431505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LEED Implementation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372600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Southern Façade Rendering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679511" y="1254204"/>
            <a:ext cx="9133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Louver Detail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3910" y="1254204"/>
            <a:ext cx="47690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Architectural Shade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#3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6’ Overhang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Above Second Story Grazing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E, S, &amp; W Facades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Material: Louvered Metallic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Panes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Supports: Steel Columns 	Buried in Ground</a:t>
            </a:r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790" y="1742839"/>
            <a:ext cx="5867400" cy="489872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790" y="1673453"/>
            <a:ext cx="3581400" cy="502373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LEED Implementation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495" y="1242566"/>
            <a:ext cx="87515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Total Annual Energy</a:t>
            </a: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Left = Before Shading; Right = After Shading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79511" y="1254204"/>
            <a:ext cx="91334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CO2 Emissions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Peak Energy Demand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53910" y="1254204"/>
            <a:ext cx="47690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Eastern Façade Energy Summary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Total Annual Energy Savings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11.9 (</a:t>
            </a:r>
            <a:r>
              <a:rPr lang="en-US" b="1" dirty="0" err="1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kBtu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/ft^2)</a:t>
            </a:r>
          </a:p>
          <a:p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Peak Electric Demand Savings</a:t>
            </a: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1.6 (W/ft^2)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CO2 Emissions Reduction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5.5 (</a:t>
            </a:r>
            <a:r>
              <a:rPr lang="en-US" b="1" dirty="0" err="1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lbs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/ft^2)</a:t>
            </a:r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442" y="1944674"/>
            <a:ext cx="8807116" cy="209693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400" y="1867669"/>
            <a:ext cx="4230057" cy="205256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400" y="4407484"/>
            <a:ext cx="4230057" cy="202464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LEED Implementation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495" y="1242566"/>
            <a:ext cx="8751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3910" y="1254204"/>
            <a:ext cx="47690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Energy Summary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Average Energy Reduction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12%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Affected to Unaffected Ratio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1:2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12% * 1/3 = 4%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*Loading Higher in Solar 	Areas vs. Non-Solar</a:t>
            </a:r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04" y="1383321"/>
            <a:ext cx="8916791" cy="50335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481" y="1407384"/>
            <a:ext cx="8916018" cy="50335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LEED Implementation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3999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“Two Dimensions”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88000" y="1254204"/>
            <a:ext cx="91334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BIM to Implement Architectural Overhangs</a:t>
            </a: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Overhangs Designed in Revit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Easy to Communicate  Technical Overhang Information to Team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Quicker Transition 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Between the Designs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4D Installation Sequence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3910" y="1254204"/>
            <a:ext cx="47690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Problem Background</a:t>
            </a: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Unusual Façade Installation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$20,000 in Back Chargers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Façade Already Modeled by 	Architect &amp; Structural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$5,280 to Implement BIM 	Façade Detailing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Worker Tolerance Error	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90" y="1808202"/>
            <a:ext cx="7086600" cy="47752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Sequencing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495" y="1242566"/>
            <a:ext cx="913250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Problem Identification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47 Week Construction Duration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Scheduling Gaps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Limited Activity 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Overlap (Finish to Start)</a:t>
            </a:r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Extensive General Conditions Implications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Electric Carried General Conditions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Includes Tutor Perini Staffing and Fees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79511" y="1254204"/>
            <a:ext cx="9133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 Conditions Overview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Total Cost: $1,122,906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14% of Construction Costs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2382455"/>
            <a:ext cx="4772025" cy="318325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166" y="2382455"/>
            <a:ext cx="7010647" cy="380598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495" y="1242566"/>
            <a:ext cx="91325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Cost Savings: $50,698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Schedule Savings: 4 Weeks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5% Reduction in Owner Carried General Conditions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#2: Electrical System Redesign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Cost Savings: 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$11,669</a:t>
            </a:r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Schedule Savings: 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4.5 Days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Fewer Components to Maintain &amp; Service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No Additional Constructability Concerns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79511" y="1254204"/>
            <a:ext cx="91334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 #3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Cost Incurred: $28,266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Gained LEED Building Certification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1% Reduction in State Property Tax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Improved Specialty Contractor Image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Architectural Overhangs Adopted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Gained LEED Silver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4% Minimum Improvement in Energy Efficiency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BIM Implementation to Ease Design Change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51130" y="1254204"/>
            <a:ext cx="47690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Savings Summary</a:t>
            </a: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$50,698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Analysis #2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$11,669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Analysis #3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($28,266)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Total Savings</a:t>
            </a:r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$34,101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946" y="4813215"/>
            <a:ext cx="3835087" cy="186905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542" y="4845843"/>
            <a:ext cx="2511425" cy="185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Acknowledgements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49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Industry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79511" y="1254204"/>
            <a:ext cx="91334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Special Thanks</a:t>
            </a: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Wayne McDonald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David Rinehart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Ted Robertson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 Project Team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PACE Industry Members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My Family and Friends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51130" y="1254204"/>
            <a:ext cx="47690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Academic</a:t>
            </a: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b="1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John Messner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Dr. Robert </a:t>
            </a:r>
            <a:r>
              <a:rPr lang="en-US" b="1" dirty="0" err="1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Leicht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Dr. Richard </a:t>
            </a:r>
            <a:r>
              <a:rPr lang="en-US" b="1" dirty="0" err="1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Mistrick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Professor Dodson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Professor Holland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Penn State AE Faculty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2"/>
          <a:stretch/>
        </p:blipFill>
        <p:spPr>
          <a:xfrm>
            <a:off x="11716850" y="2020821"/>
            <a:ext cx="4771794" cy="154838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0" r="3600" b="40442"/>
          <a:stretch/>
        </p:blipFill>
        <p:spPr>
          <a:xfrm>
            <a:off x="10711847" y="4343400"/>
            <a:ext cx="6781800" cy="139685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Questions?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495" y="1242566"/>
            <a:ext cx="91325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Cost Savings: $50,698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Schedule Savings: 4 Weeks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5% Reduction in Owner Carried General Conditions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#2: Electrical System Redesign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Cost Savings: 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$11,669</a:t>
            </a:r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Schedule Savings: 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4.5 Days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Fewer Components to Maintain &amp; Service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No Additional Constructability Concerns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79511" y="1254204"/>
            <a:ext cx="91334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 #3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Cost Incurred: $28,266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Gained LEED Building Certification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1% Reduction in State Property Tax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Improved Specialty Contractor Image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Architectural Overhangs Adopted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Gained LEED Silver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4% Minimum Improvement in Energy Efficiency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BIM Implementation to Ease Design Change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51130" y="1254204"/>
            <a:ext cx="47690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Savings Summary</a:t>
            </a: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$50,698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Analysis #2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$11,669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Analysis #3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($28,266)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Total Savings</a:t>
            </a:r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$34,101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946" y="4813215"/>
            <a:ext cx="3835087" cy="186905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542" y="4845843"/>
            <a:ext cx="2511425" cy="185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Appendices – Project Sequencing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86" y="1673453"/>
            <a:ext cx="5249008" cy="504895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9144000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Revised General Conditions Estimate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Original General Conditions Estimate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496" y="1673452"/>
            <a:ext cx="5249008" cy="504895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053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Appendices – Electrical Redesign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8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Panelboard DP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3" y="1673453"/>
            <a:ext cx="8700853" cy="48793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9747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Panelboard H-1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18" y="1673453"/>
            <a:ext cx="8700853" cy="48793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29949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Panelboard H-2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063" y="1675328"/>
            <a:ext cx="8700853" cy="48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Appendices – Electrical Redesign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8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Panelboard L-1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3" y="1677718"/>
            <a:ext cx="8700853" cy="48707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9747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Panelboard L-1B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19" y="1673453"/>
            <a:ext cx="8700851" cy="48793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29949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Original Bill of Material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872" y="1675328"/>
            <a:ext cx="6875234" cy="48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Appendices – Electrical Redesign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8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Original Bill of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3" y="2270991"/>
            <a:ext cx="8700853" cy="36842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9747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Redesigned Bill of Material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29949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Redesigned Bill of Material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872" y="2384024"/>
            <a:ext cx="6875234" cy="34581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383" y="1755968"/>
            <a:ext cx="6875234" cy="486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Appendices – LEED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85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Eastern Façade Energy Charts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28" y="1673453"/>
            <a:ext cx="6733217" cy="160314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91" y="3432525"/>
            <a:ext cx="3119597" cy="152047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91" y="5093548"/>
            <a:ext cx="3100544" cy="149727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9139238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Southern Façade Energy Charts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881" y="1740591"/>
            <a:ext cx="6733217" cy="146887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944" y="3504020"/>
            <a:ext cx="3119597" cy="137748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944" y="5153740"/>
            <a:ext cx="3100544" cy="137688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18277921" y="1242566"/>
            <a:ext cx="9132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Western Façade Energy Charts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564" y="1674288"/>
            <a:ext cx="6733217" cy="160147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627" y="3443177"/>
            <a:ext cx="3119597" cy="149917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627" y="5094731"/>
            <a:ext cx="3100544" cy="149490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909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Sequencing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0" y="1254204"/>
            <a:ext cx="91334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Original Structure Erection Schedule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Duration: 90 Days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All Activities on Critical Path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Relationships: Finish to Start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(All Activities)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Separated Pours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37" y="1230156"/>
            <a:ext cx="13437643" cy="545465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527" y="3002804"/>
            <a:ext cx="4986434" cy="368200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Sequencing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0" y="1254204"/>
            <a:ext cx="91334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Re-Sequencing Process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Remove All Schedule Gaps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2. Re-Sequence Activities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3. Identify Potential Overlap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19" y="1209365"/>
            <a:ext cx="13540079" cy="549623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065" y="2719059"/>
            <a:ext cx="6613358" cy="398026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Sequencing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0" y="1254204"/>
            <a:ext cx="91334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Re-Sequencing Process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1. Remove All Schedule Gaps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Re-Sequence Activities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3. Identify Potential Overlap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19" y="1209365"/>
            <a:ext cx="13540079" cy="549623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065" y="2719059"/>
            <a:ext cx="6613358" cy="398026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Up-Down Arrow 1"/>
          <p:cNvSpPr/>
          <p:nvPr/>
        </p:nvSpPr>
        <p:spPr>
          <a:xfrm>
            <a:off x="11049000" y="3039308"/>
            <a:ext cx="1295400" cy="2370892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44400" y="3347591"/>
            <a:ext cx="22621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One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Month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3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Sequencing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0" y="1254204"/>
            <a:ext cx="91334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Re-Sequencing Process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1. Remove All Schedule Gaps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Re-Sequence Activities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3. Identify Potential Overlap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37" y="1209365"/>
            <a:ext cx="13437643" cy="549623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065" y="2719059"/>
            <a:ext cx="6613358" cy="398026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Sequencing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0" y="1254204"/>
            <a:ext cx="91334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Re-Sequencing Process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1. Remove All Schedule Gaps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2. Re-Sequence Activities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u="sng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Identify Potential Overlap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37" y="1209365"/>
            <a:ext cx="13437643" cy="549623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065" y="2719059"/>
            <a:ext cx="6613358" cy="398026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3490" y="-1447800"/>
            <a:ext cx="9144000" cy="14478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510" y="-1447800"/>
            <a:ext cx="9144000" cy="1447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77490" y="-1447800"/>
            <a:ext cx="9144000" cy="14478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Sequencing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10510" y="1066800"/>
            <a:ext cx="2744251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52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Fisk Corporate Headquarters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Houston, Texas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156"/>
          <a:stretch/>
        </p:blipFill>
        <p:spPr>
          <a:xfrm>
            <a:off x="24841200" y="56370"/>
            <a:ext cx="2150336" cy="9336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5"/>
          <a:stretch/>
        </p:blipFill>
        <p:spPr>
          <a:xfrm>
            <a:off x="6248400" y="168126"/>
            <a:ext cx="2135127" cy="7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53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Stephen Blanchard</a:t>
            </a:r>
          </a:p>
          <a:p>
            <a:pPr algn="ctr"/>
            <a:r>
              <a:rPr lang="en-US" sz="2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2980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76505" y="-10183"/>
            <a:ext cx="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1066800"/>
            <a:ext cx="0" cy="579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495" y="1242566"/>
            <a:ext cx="913250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Duration Results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Overall Schedule Reduced by 4 Weeks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No Activity Durations Were Altered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Phase Reductions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Office Sitework: 1 Week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Office Structure: 2 Weeks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Office Interiors: 1 Week</a:t>
            </a: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Non-Critical Path Phase Reductions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Fab-Shop Enclosure: 7 Weeks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Fab-Shop Interior: 2 Weeks</a:t>
            </a:r>
          </a:p>
          <a:p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Landscape/Hardscape: 2 Weeks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79511" y="1254204"/>
            <a:ext cx="9133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Phase Duration Comparison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/>
          <a:stretch/>
        </p:blipFill>
        <p:spPr>
          <a:xfrm>
            <a:off x="18276504" y="1638924"/>
            <a:ext cx="9116698" cy="491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88" y="2118382"/>
            <a:ext cx="4550211" cy="341901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76200" y="1242566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Project Summary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#1: Project Sequencing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 Sequencing Process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Schedule Results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Cost Implications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#2: Electrical System Redesign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Electrical Redesign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Redesign Impacts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Analysis #3: Implementation of LEED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LEED Cost Analysis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Architectural Breadth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Energy Impacts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    BIM Research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Final Recommendations</a:t>
            </a:r>
          </a:p>
          <a:p>
            <a:r>
              <a:rPr lang="en-US" sz="1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r>
              <a:rPr lang="en-US" sz="1800" b="1" dirty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 smtClean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4814</TotalTime>
  <Words>2355</Words>
  <Application>Microsoft Office PowerPoint</Application>
  <PresentationFormat>Custom</PresentationFormat>
  <Paragraphs>1047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Stephen M Blanchard</cp:lastModifiedBy>
  <cp:revision>205</cp:revision>
  <dcterms:created xsi:type="dcterms:W3CDTF">2006-11-29T18:17:25Z</dcterms:created>
  <dcterms:modified xsi:type="dcterms:W3CDTF">2013-04-22T17:47:04Z</dcterms:modified>
</cp:coreProperties>
</file>